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4"/>
  </p:notesMasterIdLst>
  <p:sldIdLst>
    <p:sldId id="256" r:id="rId2"/>
    <p:sldId id="265" r:id="rId3"/>
    <p:sldId id="375" r:id="rId4"/>
    <p:sldId id="376" r:id="rId5"/>
    <p:sldId id="377" r:id="rId6"/>
    <p:sldId id="378" r:id="rId7"/>
    <p:sldId id="379" r:id="rId8"/>
    <p:sldId id="380" r:id="rId9"/>
    <p:sldId id="381" r:id="rId10"/>
    <p:sldId id="257" r:id="rId11"/>
    <p:sldId id="362" r:id="rId12"/>
    <p:sldId id="258" r:id="rId13"/>
    <p:sldId id="363" r:id="rId14"/>
    <p:sldId id="371" r:id="rId15"/>
    <p:sldId id="364" r:id="rId16"/>
    <p:sldId id="372" r:id="rId17"/>
    <p:sldId id="365" r:id="rId18"/>
    <p:sldId id="373" r:id="rId19"/>
    <p:sldId id="366" r:id="rId20"/>
    <p:sldId id="374" r:id="rId21"/>
    <p:sldId id="367" r:id="rId22"/>
    <p:sldId id="262" r:id="rId23"/>
    <p:sldId id="369" r:id="rId24"/>
    <p:sldId id="370" r:id="rId25"/>
    <p:sldId id="368" r:id="rId26"/>
    <p:sldId id="266" r:id="rId27"/>
    <p:sldId id="269" r:id="rId28"/>
    <p:sldId id="264" r:id="rId29"/>
    <p:sldId id="318" r:id="rId30"/>
    <p:sldId id="336" r:id="rId31"/>
    <p:sldId id="337" r:id="rId32"/>
    <p:sldId id="353" r:id="rId33"/>
  </p:sldIdLst>
  <p:sldSz cx="14630400" cy="8229600"/>
  <p:notesSz cx="8229600" cy="14630400"/>
  <p:embeddedFontLst>
    <p:embeddedFont>
      <p:font typeface="Calibri" panose="020F0502020204030204" pitchFamily="34" charset="0"/>
      <p:regular r:id="rId35"/>
      <p:bold r:id="rId36"/>
      <p:italic r:id="rId37"/>
      <p:boldItalic r:id="rId38"/>
    </p:embeddedFont>
    <p:embeddedFont>
      <p:font typeface="Raleway" pitchFamily="2"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Bold" panose="02000000000000000000" pitchFamily="2" charset="0"/>
      <p:bold r:id="rId47"/>
    </p:embeddedFont>
    <p:embeddedFont>
      <p:font typeface="Roboto Medium" panose="02000000000000000000" pitchFamily="2" charset="0"/>
      <p:regular r:id="rId48"/>
      <p:italic r:id="rId4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620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064889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970484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897600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559654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621501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295249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21280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582689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5115413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7666943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1611622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9398431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3231029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4809263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751015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24875198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27897068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4012126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7454022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37384853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25840560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3586019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769092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453506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391729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589990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596172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57165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19646"/>
            <a:ext cx="7877599" cy="1393267"/>
          </a:xfrm>
          <a:prstGeom prst="rect">
            <a:avLst/>
          </a:prstGeom>
          <a:noFill/>
          <a:ln/>
        </p:spPr>
        <p:txBody>
          <a:bodyPr wrap="square" lIns="0" tIns="0" rIns="0" bIns="0" rtlCol="0" anchor="t">
            <a:spAutoFit/>
          </a:bodyPr>
          <a:lstStyle/>
          <a:p>
            <a:pPr marL="0" indent="0">
              <a:lnSpc>
                <a:spcPts val="5550"/>
              </a:lnSpc>
              <a:buNone/>
            </a:pPr>
            <a:r>
              <a:rPr lang="fr-FR" sz="4450" b="1" dirty="0">
                <a:solidFill>
                  <a:srgbClr val="1B1B27"/>
                </a:solidFill>
                <a:latin typeface="Raleway" pitchFamily="34" charset="0"/>
                <a:ea typeface="Raleway" pitchFamily="34" charset="-122"/>
                <a:cs typeface="Raleway" pitchFamily="34" charset="-120"/>
              </a:rPr>
              <a:t>Réalisez un </a:t>
            </a:r>
            <a:r>
              <a:rPr lang="fr-FR" sz="4450" b="1" dirty="0" err="1">
                <a:solidFill>
                  <a:srgbClr val="1B1B27"/>
                </a:solidFill>
                <a:latin typeface="Raleway" pitchFamily="34" charset="0"/>
                <a:ea typeface="Raleway" pitchFamily="34" charset="-122"/>
                <a:cs typeface="Raleway" pitchFamily="34" charset="-120"/>
              </a:rPr>
              <a:t>dashboard</a:t>
            </a:r>
            <a:r>
              <a:rPr lang="fr-FR" sz="4450" b="1" dirty="0">
                <a:solidFill>
                  <a:srgbClr val="1B1B27"/>
                </a:solidFill>
                <a:latin typeface="Raleway" pitchFamily="34" charset="0"/>
                <a:ea typeface="Raleway" pitchFamily="34" charset="-122"/>
                <a:cs typeface="Raleway" pitchFamily="34" charset="-120"/>
              </a:rPr>
              <a:t> et assurez une veille technique</a:t>
            </a:r>
          </a:p>
        </p:txBody>
      </p:sp>
      <p:sp>
        <p:nvSpPr>
          <p:cNvPr id="4" name="Text 1"/>
          <p:cNvSpPr/>
          <p:nvPr/>
        </p:nvSpPr>
        <p:spPr>
          <a:xfrm>
            <a:off x="6280190" y="4078840"/>
            <a:ext cx="7556421"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Ce document présente la construction d’un </a:t>
            </a:r>
            <a:r>
              <a:rPr lang="fr-FR" sz="1750" dirty="0" err="1">
                <a:solidFill>
                  <a:srgbClr val="3C3939"/>
                </a:solidFill>
                <a:latin typeface="Roboto" pitchFamily="34" charset="0"/>
                <a:ea typeface="Roboto" pitchFamily="34" charset="-122"/>
                <a:cs typeface="Roboto" pitchFamily="34" charset="-120"/>
              </a:rPr>
              <a:t>dashboard</a:t>
            </a:r>
            <a:r>
              <a:rPr lang="fr-FR" sz="1750" dirty="0">
                <a:solidFill>
                  <a:srgbClr val="3C3939"/>
                </a:solidFill>
                <a:latin typeface="Roboto" pitchFamily="34" charset="0"/>
                <a:ea typeface="Roboto" pitchFamily="34" charset="-122"/>
                <a:cs typeface="Roboto" pitchFamily="34" charset="-120"/>
              </a:rPr>
              <a:t> pour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du crédit à la consommation pour "Prêt à dépenser", une société spécialisée dans le financement des clients à faible historique de crédit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5" name="Shape 2"/>
          <p:cNvSpPr/>
          <p:nvPr/>
        </p:nvSpPr>
        <p:spPr>
          <a:xfrm>
            <a:off x="6280190" y="6782045"/>
            <a:ext cx="362903" cy="362903"/>
          </a:xfrm>
          <a:prstGeom prst="roundRect">
            <a:avLst>
              <a:gd name="adj" fmla="val 25194296"/>
            </a:avLst>
          </a:prstGeom>
          <a:solidFill>
            <a:srgbClr val="C81ECE"/>
          </a:solidFill>
          <a:ln w="7620">
            <a:solidFill>
              <a:srgbClr val="FFFFFF"/>
            </a:solidFill>
            <a:prstDash val="solid"/>
          </a:ln>
        </p:spPr>
      </p:sp>
      <p:sp>
        <p:nvSpPr>
          <p:cNvPr id="6" name="Text 3"/>
          <p:cNvSpPr/>
          <p:nvPr/>
        </p:nvSpPr>
        <p:spPr>
          <a:xfrm>
            <a:off x="6402229" y="6920633"/>
            <a:ext cx="118824"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JE</a:t>
            </a:r>
            <a:endParaRPr lang="en-US" sz="750" dirty="0"/>
          </a:p>
        </p:txBody>
      </p:sp>
      <p:sp>
        <p:nvSpPr>
          <p:cNvPr id="7" name="Text 4"/>
          <p:cNvSpPr/>
          <p:nvPr/>
        </p:nvSpPr>
        <p:spPr>
          <a:xfrm>
            <a:off x="6756440" y="6765138"/>
            <a:ext cx="3334703" cy="396835"/>
          </a:xfrm>
          <a:prstGeom prst="rect">
            <a:avLst/>
          </a:prstGeom>
          <a:noFill/>
          <a:ln/>
        </p:spPr>
        <p:txBody>
          <a:bodyPr wrap="none" lIns="0" tIns="0" rIns="0" bIns="0" rtlCol="0" anchor="t"/>
          <a:lstStyle/>
          <a:p>
            <a:pPr marL="0" indent="0" algn="l">
              <a:lnSpc>
                <a:spcPts val="3100"/>
              </a:lnSpc>
              <a:buNone/>
            </a:pPr>
            <a:r>
              <a:rPr lang="en-US" sz="2200" b="1" dirty="0">
                <a:solidFill>
                  <a:srgbClr val="3C3939"/>
                </a:solidFill>
                <a:latin typeface="Roboto Bold" pitchFamily="34" charset="0"/>
                <a:ea typeface="Roboto Bold" pitchFamily="34" charset="-122"/>
                <a:cs typeface="Roboto Bold" pitchFamily="34" charset="-120"/>
              </a:rPr>
              <a:t>par Jean EMIDIO</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a:extLst>
              <a:ext uri="{FF2B5EF4-FFF2-40B4-BE49-F238E27FC236}">
                <a16:creationId xmlns:a16="http://schemas.microsoft.com/office/drawing/2014/main" id="{2FC1CFCF-DC3A-8755-A7BE-8FD2E3BD0EF5}"/>
              </a:ext>
            </a:extLst>
          </p:cNvPr>
          <p:cNvPicPr>
            <a:picLocks noChangeAspect="1"/>
          </p:cNvPicPr>
          <p:nvPr/>
        </p:nvPicPr>
        <p:blipFill>
          <a:blip r:embed="rId3"/>
          <a:stretch>
            <a:fillRect/>
          </a:stretch>
        </p:blipFill>
        <p:spPr>
          <a:xfrm>
            <a:off x="0" y="0"/>
            <a:ext cx="14630400" cy="2835235"/>
          </a:xfrm>
          <a:prstGeom prst="rect">
            <a:avLst/>
          </a:prstGeom>
        </p:spPr>
      </p:pic>
      <p:sp>
        <p:nvSpPr>
          <p:cNvPr id="2" name="Text 0"/>
          <p:cNvSpPr/>
          <p:nvPr/>
        </p:nvSpPr>
        <p:spPr>
          <a:xfrm>
            <a:off x="793790" y="3774468"/>
            <a:ext cx="83707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Contexte </a:t>
            </a:r>
            <a:r>
              <a:rPr lang="en-US" sz="4450" b="1">
                <a:solidFill>
                  <a:srgbClr val="1B1B27"/>
                </a:solidFill>
                <a:latin typeface="Raleway" pitchFamily="34" charset="0"/>
                <a:ea typeface="Raleway" pitchFamily="34" charset="-122"/>
                <a:cs typeface="Raleway" pitchFamily="34" charset="-120"/>
              </a:rPr>
              <a:t>: "Prêt </a:t>
            </a:r>
            <a:r>
              <a:rPr lang="en-US" sz="4450" b="1" dirty="0">
                <a:solidFill>
                  <a:srgbClr val="1B1B27"/>
                </a:solidFill>
                <a:latin typeface="Raleway" pitchFamily="34" charset="0"/>
                <a:ea typeface="Raleway" pitchFamily="34" charset="-122"/>
                <a:cs typeface="Raleway" pitchFamily="34" charset="-120"/>
              </a:rPr>
              <a:t>à </a:t>
            </a:r>
            <a:r>
              <a:rPr lang="en-US" sz="4450" b="1" dirty="0" err="1">
                <a:solidFill>
                  <a:srgbClr val="1B1B27"/>
                </a:solidFill>
                <a:latin typeface="Raleway" pitchFamily="34" charset="0"/>
                <a:ea typeface="Raleway" pitchFamily="34" charset="-122"/>
                <a:cs typeface="Raleway" pitchFamily="34" charset="-120"/>
              </a:rPr>
              <a:t>dépenser</a:t>
            </a:r>
            <a:r>
              <a:rPr lang="en-US" sz="4450" b="1" dirty="0">
                <a:solidFill>
                  <a:srgbClr val="1B1B27"/>
                </a:solidFill>
                <a:latin typeface="Raleway" pitchFamily="34" charset="0"/>
                <a:ea typeface="Raleway" pitchFamily="34" charset="-122"/>
                <a:cs typeface="Raleway" pitchFamily="34" charset="-120"/>
              </a:rPr>
              <a:t>"</a:t>
            </a:r>
            <a:endParaRPr lang="en-US" sz="4450" b="1" dirty="0"/>
          </a:p>
        </p:txBody>
      </p:sp>
      <p:sp>
        <p:nvSpPr>
          <p:cNvPr id="3" name="Text 1"/>
          <p:cNvSpPr/>
          <p:nvPr/>
        </p:nvSpPr>
        <p:spPr>
          <a:xfrm>
            <a:off x="793790" y="5027482"/>
            <a:ext cx="6237090"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La société "Prêt à dépenser", propose des crédits à la consommation pour des personnes ayant peu ou pas du tout d'historique de prêt.</a:t>
            </a:r>
            <a:endParaRPr lang="en-US" sz="1750" dirty="0"/>
          </a:p>
        </p:txBody>
      </p:sp>
      <p:sp>
        <p:nvSpPr>
          <p:cNvPr id="4" name="Text 2"/>
          <p:cNvSpPr/>
          <p:nvPr/>
        </p:nvSpPr>
        <p:spPr>
          <a:xfrm>
            <a:off x="7599521" y="5027482"/>
            <a:ext cx="6244709"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L’entreprise souhaite mettre en œuvre un outil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crédit” pour calculer la probabilité qu’un client rembourse son crédit, puis classifie la demande en crédit accordé ou refusé</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8" name="Image 7">
            <a:extLst>
              <a:ext uri="{FF2B5EF4-FFF2-40B4-BE49-F238E27FC236}">
                <a16:creationId xmlns:a16="http://schemas.microsoft.com/office/drawing/2014/main" id="{7D2D34B7-D33E-B452-037C-15E622A9394C}"/>
              </a:ext>
            </a:extLst>
          </p:cNvPr>
          <p:cNvPicPr>
            <a:picLocks noChangeAspect="1"/>
          </p:cNvPicPr>
          <p:nvPr/>
        </p:nvPicPr>
        <p:blipFill>
          <a:blip r:embed="rId4"/>
          <a:stretch>
            <a:fillRect/>
          </a:stretch>
        </p:blipFill>
        <p:spPr>
          <a:xfrm>
            <a:off x="0" y="0"/>
            <a:ext cx="7467255" cy="283523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2357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51365"/>
            <a:ext cx="7192685"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Objectifs de la mission</a:t>
            </a:r>
            <a:endParaRPr lang="en-US" sz="4450" b="1" dirty="0"/>
          </a:p>
        </p:txBody>
      </p:sp>
      <p:sp>
        <p:nvSpPr>
          <p:cNvPr id="4" name="Shape 1"/>
          <p:cNvSpPr/>
          <p:nvPr/>
        </p:nvSpPr>
        <p:spPr>
          <a:xfrm>
            <a:off x="6280190" y="3655457"/>
            <a:ext cx="396835" cy="396835"/>
          </a:xfrm>
          <a:prstGeom prst="roundRect">
            <a:avLst>
              <a:gd name="adj" fmla="val 24007"/>
            </a:avLst>
          </a:prstGeom>
          <a:solidFill>
            <a:srgbClr val="E1E1EA"/>
          </a:solidFill>
          <a:ln w="7620">
            <a:solidFill>
              <a:srgbClr val="C7C7D0"/>
            </a:solidFill>
            <a:prstDash val="solid"/>
          </a:ln>
        </p:spPr>
      </p:sp>
      <p:sp>
        <p:nvSpPr>
          <p:cNvPr id="5" name="Text 2"/>
          <p:cNvSpPr/>
          <p:nvPr/>
        </p:nvSpPr>
        <p:spPr>
          <a:xfrm>
            <a:off x="6903839" y="3655457"/>
            <a:ext cx="3041213" cy="1077218"/>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Construire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qui donnera une prédiction sur la probabilité de faillite d'un client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6" name="Shape 3"/>
          <p:cNvSpPr/>
          <p:nvPr/>
        </p:nvSpPr>
        <p:spPr>
          <a:xfrm>
            <a:off x="10171867" y="3655457"/>
            <a:ext cx="396835" cy="396835"/>
          </a:xfrm>
          <a:prstGeom prst="roundRect">
            <a:avLst>
              <a:gd name="adj" fmla="val 24007"/>
            </a:avLst>
          </a:prstGeom>
          <a:solidFill>
            <a:srgbClr val="E1E1EA"/>
          </a:solidFill>
          <a:ln w="7620">
            <a:solidFill>
              <a:srgbClr val="C7C7D0"/>
            </a:solidFill>
            <a:prstDash val="solid"/>
          </a:ln>
        </p:spPr>
      </p:sp>
      <p:sp>
        <p:nvSpPr>
          <p:cNvPr id="7" name="Text 4"/>
          <p:cNvSpPr/>
          <p:nvPr/>
        </p:nvSpPr>
        <p:spPr>
          <a:xfrm>
            <a:off x="10795516" y="3655457"/>
            <a:ext cx="3041213" cy="1077218"/>
          </a:xfrm>
          <a:prstGeom prst="rect">
            <a:avLst/>
          </a:prstGeom>
          <a:noFill/>
          <a:ln/>
        </p:spPr>
        <p:txBody>
          <a:bodyPr wrap="square" lIns="0" tIns="0" rIns="0" bIns="0" rtlCol="0" anchor="t">
            <a:spAutoFit/>
          </a:bodyPr>
          <a:lstStyle/>
          <a:p>
            <a:pPr marL="0" indent="0">
              <a:buNone/>
            </a:pPr>
            <a:r>
              <a:rPr lang="fr-FR" sz="1750" dirty="0">
                <a:solidFill>
                  <a:srgbClr val="3C3939"/>
                </a:solidFill>
                <a:latin typeface="Roboto" pitchFamily="34" charset="0"/>
                <a:ea typeface="Roboto" pitchFamily="34" charset="-122"/>
                <a:cs typeface="Roboto" pitchFamily="34" charset="-120"/>
              </a:rPr>
              <a:t>Analyser les </a:t>
            </a:r>
            <a:r>
              <a:rPr lang="fr-FR" sz="1750" dirty="0" err="1">
                <a:solidFill>
                  <a:srgbClr val="3C3939"/>
                </a:solidFill>
                <a:latin typeface="Roboto" pitchFamily="34" charset="0"/>
                <a:ea typeface="Roboto" pitchFamily="34" charset="-122"/>
                <a:cs typeface="Roboto" pitchFamily="34" charset="-120"/>
              </a:rPr>
              <a:t>features</a:t>
            </a:r>
            <a:r>
              <a:rPr lang="fr-FR" sz="1750" dirty="0">
                <a:solidFill>
                  <a:srgbClr val="3C3939"/>
                </a:solidFill>
                <a:latin typeface="Roboto" pitchFamily="34" charset="0"/>
                <a:ea typeface="Roboto" pitchFamily="34" charset="-122"/>
                <a:cs typeface="Roboto" pitchFamily="34" charset="-120"/>
              </a:rPr>
              <a:t> qui contribuent le plus au modèle</a:t>
            </a:r>
            <a:r>
              <a:rPr lang="en-US" sz="1750" dirty="0">
                <a:solidFill>
                  <a:srgbClr val="3C3939"/>
                </a:solidFill>
                <a:latin typeface="Roboto" pitchFamily="34" charset="0"/>
                <a:ea typeface="Roboto" pitchFamily="34" charset="-122"/>
                <a:cs typeface="Roboto" pitchFamily="34" charset="-120"/>
              </a:rPr>
              <a:t> a</a:t>
            </a:r>
            <a:r>
              <a:rPr lang="fr-FR" sz="1750" dirty="0">
                <a:solidFill>
                  <a:srgbClr val="3C3939"/>
                </a:solidFill>
                <a:latin typeface="Roboto" pitchFamily="34" charset="0"/>
                <a:ea typeface="Roboto" pitchFamily="34" charset="-122"/>
                <a:cs typeface="Roboto" pitchFamily="34" charset="-120"/>
              </a:rPr>
              <a:t>fin de permettre de mieux comprendre le score attribué.</a:t>
            </a:r>
            <a:endParaRPr lang="en-US" sz="1750" dirty="0"/>
          </a:p>
        </p:txBody>
      </p:sp>
      <p:sp>
        <p:nvSpPr>
          <p:cNvPr id="8" name="Shape 5"/>
          <p:cNvSpPr/>
          <p:nvPr/>
        </p:nvSpPr>
        <p:spPr>
          <a:xfrm>
            <a:off x="6280190" y="5289129"/>
            <a:ext cx="396835" cy="396835"/>
          </a:xfrm>
          <a:prstGeom prst="roundRect">
            <a:avLst>
              <a:gd name="adj" fmla="val 24007"/>
            </a:avLst>
          </a:prstGeom>
          <a:solidFill>
            <a:srgbClr val="E1E1EA"/>
          </a:solidFill>
          <a:ln w="7620">
            <a:solidFill>
              <a:srgbClr val="C7C7D0"/>
            </a:solidFill>
            <a:prstDash val="solid"/>
          </a:ln>
        </p:spPr>
      </p:sp>
      <p:sp>
        <p:nvSpPr>
          <p:cNvPr id="9" name="Text 6"/>
          <p:cNvSpPr/>
          <p:nvPr/>
        </p:nvSpPr>
        <p:spPr>
          <a:xfrm>
            <a:off x="6903839" y="5289129"/>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production le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de prédiction à l’aide d’une API</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10" name="Shape 5">
            <a:extLst>
              <a:ext uri="{FF2B5EF4-FFF2-40B4-BE49-F238E27FC236}">
                <a16:creationId xmlns:a16="http://schemas.microsoft.com/office/drawing/2014/main" id="{3B51229C-43C5-8D5C-65DB-A3E1BEF750CE}"/>
              </a:ext>
            </a:extLst>
          </p:cNvPr>
          <p:cNvSpPr/>
          <p:nvPr/>
        </p:nvSpPr>
        <p:spPr>
          <a:xfrm>
            <a:off x="6280190" y="6179007"/>
            <a:ext cx="396835" cy="396835"/>
          </a:xfrm>
          <a:prstGeom prst="roundRect">
            <a:avLst>
              <a:gd name="adj" fmla="val 24007"/>
            </a:avLst>
          </a:prstGeom>
          <a:solidFill>
            <a:srgbClr val="E1E1EA"/>
          </a:solidFill>
          <a:ln w="7620">
            <a:solidFill>
              <a:srgbClr val="C7C7D0"/>
            </a:solidFill>
            <a:prstDash val="solid"/>
          </a:ln>
        </p:spPr>
      </p:sp>
      <p:sp>
        <p:nvSpPr>
          <p:cNvPr id="11" name="Text 6">
            <a:extLst>
              <a:ext uri="{FF2B5EF4-FFF2-40B4-BE49-F238E27FC236}">
                <a16:creationId xmlns:a16="http://schemas.microsoft.com/office/drawing/2014/main" id="{FC744FC6-A612-1D6B-11AC-46907B4FBBAA}"/>
              </a:ext>
            </a:extLst>
          </p:cNvPr>
          <p:cNvSpPr/>
          <p:nvPr/>
        </p:nvSpPr>
        <p:spPr>
          <a:xfrm>
            <a:off x="6903839" y="6179007"/>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œuvre une approche globale </a:t>
            </a:r>
            <a:r>
              <a:rPr lang="fr-FR" sz="1750" dirty="0" err="1">
                <a:solidFill>
                  <a:srgbClr val="3C3939"/>
                </a:solidFill>
                <a:latin typeface="Roboto" pitchFamily="34" charset="0"/>
                <a:ea typeface="Roboto" pitchFamily="34" charset="-122"/>
                <a:cs typeface="Roboto" pitchFamily="34" charset="-120"/>
              </a:rPr>
              <a:t>MLOps</a:t>
            </a:r>
            <a:r>
              <a:rPr lang="fr-FR" sz="1750" dirty="0">
                <a:solidFill>
                  <a:srgbClr val="3C3939"/>
                </a:solidFill>
                <a:latin typeface="Roboto" pitchFamily="34" charset="0"/>
                <a:ea typeface="Roboto" pitchFamily="34" charset="-122"/>
                <a:cs typeface="Roboto" pitchFamily="34" charset="-120"/>
              </a:rPr>
              <a:t> de bout en bout, du </a:t>
            </a:r>
            <a:r>
              <a:rPr lang="fr-FR" sz="1750" dirty="0" err="1">
                <a:solidFill>
                  <a:srgbClr val="3C3939"/>
                </a:solidFill>
                <a:latin typeface="Roboto" pitchFamily="34" charset="0"/>
                <a:ea typeface="Roboto" pitchFamily="34" charset="-122"/>
                <a:cs typeface="Roboto" pitchFamily="34" charset="-120"/>
              </a:rPr>
              <a:t>tracking</a:t>
            </a:r>
            <a:r>
              <a:rPr lang="fr-FR" sz="1750" dirty="0">
                <a:solidFill>
                  <a:srgbClr val="3C3939"/>
                </a:solidFill>
                <a:latin typeface="Roboto" pitchFamily="34" charset="0"/>
                <a:ea typeface="Roboto" pitchFamily="34" charset="-122"/>
                <a:cs typeface="Roboto" pitchFamily="34" charset="-120"/>
              </a:rPr>
              <a:t> des expérimentations à l’analyse en production du data drift</a:t>
            </a:r>
            <a:r>
              <a:rPr lang="en-US" sz="1750" dirty="0">
                <a:solidFill>
                  <a:srgbClr val="3C3939"/>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Modélisation</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152299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Modélisation</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126029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049184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2758799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8697285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07410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539921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Construction du dashboard</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Test et </a:t>
            </a:r>
            <a:r>
              <a:rPr lang="en-US" dirty="0" err="1">
                <a:solidFill>
                  <a:srgbClr val="3C3939"/>
                </a:solidFill>
                <a:latin typeface="Roboto" pitchFamily="34" charset="0"/>
                <a:ea typeface="Roboto" pitchFamily="34" charset="-122"/>
              </a:rPr>
              <a:t>visualisation</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Veille</a:t>
            </a:r>
            <a:r>
              <a:rPr lang="en-US" dirty="0">
                <a:solidFill>
                  <a:srgbClr val="3C3939"/>
                </a:solidFill>
                <a:latin typeface="Roboto" pitchFamily="34" charset="0"/>
                <a:ea typeface="Roboto" pitchFamily="34" charset="-122"/>
              </a:rPr>
              <a:t> technique</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71676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977215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654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1163"/>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Conclusion</a:t>
            </a:r>
            <a:endParaRPr lang="en-US" sz="4450" b="1" dirty="0"/>
          </a:p>
        </p:txBody>
      </p:sp>
      <p:pic>
        <p:nvPicPr>
          <p:cNvPr id="4" name="Image 1" descr="preencoded.png"/>
          <p:cNvPicPr>
            <a:picLocks noChangeAspect="1"/>
          </p:cNvPicPr>
          <p:nvPr/>
        </p:nvPicPr>
        <p:blipFill>
          <a:blip r:embed="rId4"/>
          <a:stretch>
            <a:fillRect/>
          </a:stretch>
        </p:blipFill>
        <p:spPr>
          <a:xfrm>
            <a:off x="793790" y="1892983"/>
            <a:ext cx="1134070" cy="1669852"/>
          </a:xfrm>
          <a:prstGeom prst="rect">
            <a:avLst/>
          </a:prstGeom>
        </p:spPr>
      </p:pic>
      <p:pic>
        <p:nvPicPr>
          <p:cNvPr id="7" name="Image 2" descr="preencoded.png"/>
          <p:cNvPicPr>
            <a:picLocks noChangeAspect="1"/>
          </p:cNvPicPr>
          <p:nvPr/>
        </p:nvPicPr>
        <p:blipFill>
          <a:blip r:embed="rId5"/>
          <a:stretch>
            <a:fillRect/>
          </a:stretch>
        </p:blipFill>
        <p:spPr>
          <a:xfrm>
            <a:off x="793790" y="3562834"/>
            <a:ext cx="1134070" cy="1669852"/>
          </a:xfrm>
          <a:prstGeom prst="rect">
            <a:avLst/>
          </a:prstGeom>
        </p:spPr>
      </p:pic>
      <p:pic>
        <p:nvPicPr>
          <p:cNvPr id="10" name="Image 3" descr="preencoded.png"/>
          <p:cNvPicPr>
            <a:picLocks noChangeAspect="1"/>
          </p:cNvPicPr>
          <p:nvPr/>
        </p:nvPicPr>
        <p:blipFill>
          <a:blip r:embed="rId6"/>
          <a:stretch>
            <a:fillRect/>
          </a:stretch>
        </p:blipFill>
        <p:spPr>
          <a:xfrm>
            <a:off x="793790" y="5232686"/>
            <a:ext cx="1134070" cy="1669852"/>
          </a:xfrm>
          <a:prstGeom prst="rect">
            <a:avLst/>
          </a:prstGeom>
        </p:spPr>
      </p:pic>
      <p:sp>
        <p:nvSpPr>
          <p:cNvPr id="13" name="Text 1">
            <a:extLst>
              <a:ext uri="{FF2B5EF4-FFF2-40B4-BE49-F238E27FC236}">
                <a16:creationId xmlns:a16="http://schemas.microsoft.com/office/drawing/2014/main" id="{125D099C-01A7-413F-E600-D5C4299AD7B3}"/>
              </a:ext>
            </a:extLst>
          </p:cNvPr>
          <p:cNvSpPr/>
          <p:nvPr/>
        </p:nvSpPr>
        <p:spPr>
          <a:xfrm>
            <a:off x="2169804" y="2323653"/>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Notre.</a:t>
            </a:r>
          </a:p>
        </p:txBody>
      </p:sp>
      <p:sp>
        <p:nvSpPr>
          <p:cNvPr id="14" name="Text 1">
            <a:extLst>
              <a:ext uri="{FF2B5EF4-FFF2-40B4-BE49-F238E27FC236}">
                <a16:creationId xmlns:a16="http://schemas.microsoft.com/office/drawing/2014/main" id="{31CE8D21-14D1-D5E2-15ED-D61FD445FAE3}"/>
              </a:ext>
            </a:extLst>
          </p:cNvPr>
          <p:cNvSpPr/>
          <p:nvPr/>
        </p:nvSpPr>
        <p:spPr>
          <a:xfrm>
            <a:off x="2169805" y="3859151"/>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L’implémentation d.</a:t>
            </a:r>
          </a:p>
        </p:txBody>
      </p:sp>
      <p:sp>
        <p:nvSpPr>
          <p:cNvPr id="15" name="Text 1">
            <a:extLst>
              <a:ext uri="{FF2B5EF4-FFF2-40B4-BE49-F238E27FC236}">
                <a16:creationId xmlns:a16="http://schemas.microsoft.com/office/drawing/2014/main" id="{DCCCA4E3-8E80-1596-DDAA-AE363CB498C6}"/>
              </a:ext>
            </a:extLst>
          </p:cNvPr>
          <p:cNvSpPr/>
          <p:nvPr/>
        </p:nvSpPr>
        <p:spPr>
          <a:xfrm>
            <a:off x="2169804" y="5663655"/>
            <a:ext cx="6577303"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320153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634309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483420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68887"/>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1" descr="preencoded.png"/>
          <p:cNvPicPr>
            <a:picLocks noChangeAspect="1"/>
          </p:cNvPicPr>
          <p:nvPr/>
        </p:nvPicPr>
        <p:blipFill>
          <a:blip r:embed="rId4"/>
          <a:stretch>
            <a:fillRect/>
          </a:stretch>
        </p:blipFill>
        <p:spPr>
          <a:xfrm>
            <a:off x="6280190" y="2905367"/>
            <a:ext cx="566976" cy="566976"/>
          </a:xfrm>
          <a:prstGeom prst="rect">
            <a:avLst/>
          </a:prstGeom>
        </p:spPr>
      </p:pic>
      <p:sp>
        <p:nvSpPr>
          <p:cNvPr id="5" name="Text 1"/>
          <p:cNvSpPr/>
          <p:nvPr/>
        </p:nvSpPr>
        <p:spPr>
          <a:xfrm>
            <a:off x="6280190" y="3699157"/>
            <a:ext cx="2291953" cy="2568845"/>
          </a:xfrm>
          <a:prstGeom prst="rect">
            <a:avLst/>
          </a:prstGeom>
          <a:noFill/>
          <a:ln/>
        </p:spPr>
        <p:txBody>
          <a:bodyPr wrap="square" lIns="0" tIns="0" rIns="0" bIns="0" rtlCol="0" anchor="t">
            <a:spAutoFit/>
          </a:bodyPr>
          <a:lstStyle/>
          <a:p>
            <a:pPr marL="0" indent="0" algn="l">
              <a:lnSpc>
                <a:spcPts val="2850"/>
              </a:lnSpc>
              <a:buNone/>
            </a:pPr>
            <a:r>
              <a:rPr lang="fr-FR" sz="1750" dirty="0">
                <a:solidFill>
                  <a:srgbClr val="3C3939"/>
                </a:solidFill>
                <a:latin typeface="Roboto" pitchFamily="34" charset="0"/>
                <a:ea typeface="Roboto" pitchFamily="34" charset="-122"/>
                <a:cs typeface="Roboto" pitchFamily="34" charset="-120"/>
              </a:rPr>
              <a:t>Données issues de la base </a:t>
            </a:r>
            <a:r>
              <a:rPr lang="fr-FR" sz="1750" dirty="0" err="1">
                <a:solidFill>
                  <a:srgbClr val="3C3939"/>
                </a:solidFill>
                <a:latin typeface="Roboto" pitchFamily="34" charset="0"/>
                <a:ea typeface="Roboto" pitchFamily="34" charset="-122"/>
                <a:cs typeface="Roboto" pitchFamily="34" charset="-120"/>
              </a:rPr>
              <a:t>FlipKart</a:t>
            </a:r>
            <a:r>
              <a:rPr lang="fr-FR" sz="1750" dirty="0">
                <a:solidFill>
                  <a:srgbClr val="3C3939"/>
                </a:solidFill>
                <a:latin typeface="Roboto" pitchFamily="34" charset="0"/>
                <a:ea typeface="Roboto" pitchFamily="34" charset="-122"/>
                <a:cs typeface="Roboto" pitchFamily="34" charset="-120"/>
              </a:rPr>
              <a:t> contenant 1050 articles et 15 variables par article, ainsi que leurs images associées</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6" name="Image 2" descr="preencoded.png"/>
          <p:cNvPicPr>
            <a:picLocks noChangeAspect="1"/>
          </p:cNvPicPr>
          <p:nvPr/>
        </p:nvPicPr>
        <p:blipFill>
          <a:blip r:embed="rId5"/>
          <a:stretch>
            <a:fillRect/>
          </a:stretch>
        </p:blipFill>
        <p:spPr>
          <a:xfrm>
            <a:off x="8912304" y="2905367"/>
            <a:ext cx="566976" cy="566976"/>
          </a:xfrm>
          <a:prstGeom prst="rect">
            <a:avLst/>
          </a:prstGeom>
        </p:spPr>
      </p:pic>
      <p:sp>
        <p:nvSpPr>
          <p:cNvPr id="7" name="Text 2"/>
          <p:cNvSpPr/>
          <p:nvPr/>
        </p:nvSpPr>
        <p:spPr>
          <a:xfrm>
            <a:off x="8912304" y="3699157"/>
            <a:ext cx="2292072" cy="1814513"/>
          </a:xfrm>
          <a:prstGeom prst="rect">
            <a:avLst/>
          </a:prstGeom>
          <a:noFill/>
          <a:ln/>
        </p:spPr>
        <p:txBody>
          <a:bodyPr wrap="square" lIns="0" tIns="0" rIns="0" bIns="0" rtlCol="0" anchor="t">
            <a:spAutoFit/>
          </a:bodyPr>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Nettoyage et transformation des données pour garantir leur qualité et leur cohérence.</a:t>
            </a:r>
            <a:endParaRPr lang="en-US" sz="1750" dirty="0"/>
          </a:p>
        </p:txBody>
      </p:sp>
      <p:pic>
        <p:nvPicPr>
          <p:cNvPr id="8" name="Image 3" descr="preencoded.png"/>
          <p:cNvPicPr>
            <a:picLocks noChangeAspect="1"/>
          </p:cNvPicPr>
          <p:nvPr/>
        </p:nvPicPr>
        <p:blipFill>
          <a:blip r:embed="rId6"/>
          <a:stretch>
            <a:fillRect/>
          </a:stretch>
        </p:blipFill>
        <p:spPr>
          <a:xfrm>
            <a:off x="11544538" y="2905367"/>
            <a:ext cx="566976" cy="566976"/>
          </a:xfrm>
          <a:prstGeom prst="rect">
            <a:avLst/>
          </a:prstGeom>
        </p:spPr>
      </p:pic>
      <p:sp>
        <p:nvSpPr>
          <p:cNvPr id="9" name="Text 3"/>
          <p:cNvSpPr/>
          <p:nvPr/>
        </p:nvSpPr>
        <p:spPr>
          <a:xfrm>
            <a:off x="11544538" y="3699157"/>
            <a:ext cx="2387219" cy="3684535"/>
          </a:xfrm>
          <a:prstGeom prst="rect">
            <a:avLst/>
          </a:prstGeom>
          <a:noFill/>
          <a:ln/>
        </p:spPr>
        <p:txBody>
          <a:bodyPr wrap="square" lIns="0" tIns="0" rIns="0" bIns="0" rtlCol="0" anchor="t">
            <a:spAutoFit/>
          </a:bodyPr>
          <a:lstStyle/>
          <a:p>
            <a:pPr marL="0" indent="0" algn="l">
              <a:lnSpc>
                <a:spcPts val="2850"/>
              </a:lnSpc>
              <a:buNone/>
            </a:pPr>
            <a:r>
              <a:rPr lang="en-US" sz="1750" dirty="0" err="1">
                <a:solidFill>
                  <a:srgbClr val="3C3939"/>
                </a:solidFill>
                <a:latin typeface="Roboto" pitchFamily="34" charset="0"/>
                <a:ea typeface="Roboto" pitchFamily="34" charset="-122"/>
                <a:cs typeface="Roboto" pitchFamily="34" charset="-120"/>
              </a:rPr>
              <a:t>Catégories</a:t>
            </a:r>
            <a:r>
              <a:rPr lang="en-US" sz="1750" dirty="0">
                <a:solidFill>
                  <a:srgbClr val="3C3939"/>
                </a:solidFill>
                <a:latin typeface="Roboto" pitchFamily="34" charset="0"/>
                <a:ea typeface="Roboto" pitchFamily="34" charset="-122"/>
                <a:cs typeface="Roboto" pitchFamily="34" charset="-120"/>
              </a:rPr>
              <a:t> </a:t>
            </a:r>
            <a:r>
              <a:rPr lang="en-US" sz="1750" dirty="0" err="1">
                <a:solidFill>
                  <a:srgbClr val="3C3939"/>
                </a:solidFill>
                <a:latin typeface="Roboto" pitchFamily="34" charset="0"/>
                <a:ea typeface="Roboto" pitchFamily="34" charset="-122"/>
                <a:cs typeface="Roboto" pitchFamily="34" charset="-120"/>
              </a:rPr>
              <a:t>disponibles</a:t>
            </a:r>
            <a:r>
              <a:rPr lang="en-US" sz="1750" dirty="0">
                <a:solidFill>
                  <a:srgbClr val="3C3939"/>
                </a:solidFill>
                <a:latin typeface="Roboto" pitchFamily="34" charset="0"/>
                <a:ea typeface="Roboto" pitchFamily="34" charset="-122"/>
                <a:cs typeface="Roboto" pitchFamily="34" charset="-120"/>
              </a:rPr>
              <a:t> :</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Baby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Beauty and Personal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Computers,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Decor &amp; Festive Needs,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Furnishing,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Kitchen &amp; Dining,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Watches.</a:t>
            </a:r>
            <a:endParaRPr lang="en-US" sz="1750" dirty="0"/>
          </a:p>
        </p:txBody>
      </p:sp>
    </p:spTree>
    <p:extLst>
      <p:ext uri="{BB962C8B-B14F-4D97-AF65-F5344CB8AC3E}">
        <p14:creationId xmlns:p14="http://schemas.microsoft.com/office/powerpoint/2010/main" val="28965356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3">
            <a:extLst>
              <a:ext uri="{FF2B5EF4-FFF2-40B4-BE49-F238E27FC236}">
                <a16:creationId xmlns:a16="http://schemas.microsoft.com/office/drawing/2014/main" id="{D4D9729D-729E-17B8-A213-1F2CEA781C2B}"/>
              </a:ext>
            </a:extLst>
          </p:cNvPr>
          <p:cNvPicPr>
            <a:picLocks noChangeAspect="1"/>
          </p:cNvPicPr>
          <p:nvPr/>
        </p:nvPicPr>
        <p:blipFill>
          <a:blip r:embed="rId3"/>
          <a:stretch>
            <a:fillRect/>
          </a:stretch>
        </p:blipFill>
        <p:spPr>
          <a:xfrm>
            <a:off x="7014218" y="1136034"/>
            <a:ext cx="6896707" cy="5860529"/>
          </a:xfrm>
          <a:prstGeom prst="rect">
            <a:avLst/>
          </a:prstGeom>
        </p:spPr>
      </p:pic>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3310202"/>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Données issues de la base </a:t>
            </a:r>
            <a:r>
              <a:rPr lang="fr-FR" sz="1750" b="1" dirty="0" err="1">
                <a:solidFill>
                  <a:srgbClr val="3C3939"/>
                </a:solidFill>
                <a:latin typeface="Roboto" pitchFamily="34" charset="0"/>
                <a:ea typeface="Roboto" pitchFamily="34" charset="-122"/>
                <a:cs typeface="Roboto" pitchFamily="34" charset="-120"/>
              </a:rPr>
              <a:t>FlipKart</a:t>
            </a:r>
            <a:endParaRPr lang="fr-FR" sz="1750" b="1"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1050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15 indicateurs couvrant plusieurs types</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Informations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sur les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tarifaires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Descriptions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Images</a:t>
            </a:r>
          </a:p>
        </p:txBody>
      </p:sp>
    </p:spTree>
    <p:extLst>
      <p:ext uri="{BB962C8B-B14F-4D97-AF65-F5344CB8AC3E}">
        <p14:creationId xmlns:p14="http://schemas.microsoft.com/office/powerpoint/2010/main" val="1538402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30" y="427255"/>
            <a:ext cx="680597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Text preprocessing</a:t>
            </a:r>
            <a:endParaRPr lang="en-US" sz="4450" b="1" dirty="0"/>
          </a:p>
        </p:txBody>
      </p:sp>
      <p:sp>
        <p:nvSpPr>
          <p:cNvPr id="8" name="Text 5"/>
          <p:cNvSpPr/>
          <p:nvPr/>
        </p:nvSpPr>
        <p:spPr>
          <a:xfrm>
            <a:off x="509230" y="1291947"/>
            <a:ext cx="8151885" cy="5610510"/>
          </a:xfrm>
          <a:prstGeom prst="rect">
            <a:avLst/>
          </a:prstGeom>
          <a:noFill/>
          <a:ln/>
        </p:spPr>
        <p:txBody>
          <a:bodyPr wrap="square" lIns="0" tIns="0" rIns="0" bIns="0" rtlCol="0" anchor="t">
            <a:spAutoFit/>
          </a:bodyPr>
          <a:lstStyle/>
          <a:p>
            <a:pPr marL="0" indent="0" algn="just">
              <a:lnSpc>
                <a:spcPct val="150000"/>
              </a:lnSpc>
              <a:buNone/>
            </a:pPr>
            <a:r>
              <a:rPr lang="fr-FR" sz="1750" dirty="0">
                <a:solidFill>
                  <a:srgbClr val="3C3939"/>
                </a:solidFill>
                <a:latin typeface="Roboto" pitchFamily="34" charset="0"/>
                <a:ea typeface="Roboto" pitchFamily="34" charset="-122"/>
                <a:cs typeface="Roboto" pitchFamily="34" charset="-120"/>
              </a:rPr>
              <a:t>Nous allons désormais appliquer différentes transformations sur notre texte :</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Suppression des </a:t>
            </a:r>
            <a:r>
              <a:rPr lang="fr-FR" sz="1750" dirty="0" err="1">
                <a:solidFill>
                  <a:srgbClr val="3C3939"/>
                </a:solidFill>
                <a:latin typeface="Roboto" pitchFamily="34" charset="0"/>
                <a:ea typeface="Roboto" pitchFamily="34" charset="-122"/>
                <a:cs typeface="Roboto" pitchFamily="34" charset="-120"/>
              </a:rPr>
              <a:t>stopwords</a:t>
            </a:r>
            <a:endParaRPr lang="fr-FR" sz="1750" dirty="0">
              <a:solidFill>
                <a:srgbClr val="3C3939"/>
              </a:solidFill>
              <a:latin typeface="Roboto" pitchFamily="34" charset="0"/>
              <a:ea typeface="Roboto" pitchFamily="34" charset="-122"/>
              <a:cs typeface="Roboto" pitchFamily="34" charset="-120"/>
            </a:endParaRP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Tokénisation</a:t>
            </a:r>
            <a:r>
              <a:rPr lang="fr-FR" sz="1750" dirty="0">
                <a:solidFill>
                  <a:srgbClr val="3C3939"/>
                </a:solidFill>
                <a:latin typeface="Roboto" pitchFamily="34" charset="0"/>
                <a:ea typeface="Roboto" pitchFamily="34" charset="-122"/>
                <a:cs typeface="Roboto" pitchFamily="34" charset="-120"/>
              </a:rPr>
              <a:t> : C'est un processus de division d'une chaîne de texte en un ensemble de "</a:t>
            </a:r>
            <a:r>
              <a:rPr lang="fr-FR" sz="1750" dirty="0" err="1">
                <a:solidFill>
                  <a:srgbClr val="3C3939"/>
                </a:solidFill>
                <a:latin typeface="Roboto" pitchFamily="34" charset="0"/>
                <a:ea typeface="Roboto" pitchFamily="34" charset="-122"/>
                <a:cs typeface="Roboto" pitchFamily="34" charset="-120"/>
              </a:rPr>
              <a:t>tokens</a:t>
            </a:r>
            <a:r>
              <a:rPr lang="fr-FR" sz="1750" dirty="0">
                <a:solidFill>
                  <a:srgbClr val="3C3939"/>
                </a:solidFill>
                <a:latin typeface="Roboto" pitchFamily="34" charset="0"/>
                <a:ea typeface="Roboto" pitchFamily="34" charset="-122"/>
                <a:cs typeface="Roboto" pitchFamily="34" charset="-120"/>
              </a:rPr>
              <a:t>" ou unités de sens. Un </a:t>
            </a:r>
            <a:r>
              <a:rPr lang="fr-FR" sz="1750" dirty="0" err="1">
                <a:solidFill>
                  <a:srgbClr val="3C3939"/>
                </a:solidFill>
                <a:latin typeface="Roboto" pitchFamily="34" charset="0"/>
                <a:ea typeface="Roboto" pitchFamily="34" charset="-122"/>
                <a:cs typeface="Roboto" pitchFamily="34" charset="-120"/>
              </a:rPr>
              <a:t>token</a:t>
            </a:r>
            <a:r>
              <a:rPr lang="fr-FR" sz="1750" dirty="0">
                <a:solidFill>
                  <a:srgbClr val="3C3939"/>
                </a:solidFill>
                <a:latin typeface="Roboto" pitchFamily="34" charset="0"/>
                <a:ea typeface="Roboto" pitchFamily="34" charset="-122"/>
                <a:cs typeface="Roboto" pitchFamily="34" charset="-120"/>
              </a:rPr>
              <a:t> peut être un mot, une ponctuation, un nombre, un symbole ou toute autre unité significative dans un texte.</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Lemmatisation : représenter les mots sous leur forme canonique. Par exemple pour un verbe, ce sera son infinitif. Pour un nom, son masculin singulier. L'idée étant de ne conserver que le sens des mots utilisés dans le corpus.</a:t>
            </a: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Stemming</a:t>
            </a:r>
            <a:r>
              <a:rPr lang="fr-FR" sz="1750" dirty="0">
                <a:solidFill>
                  <a:srgbClr val="3C3939"/>
                </a:solidFill>
                <a:latin typeface="Roboto" pitchFamily="34" charset="0"/>
                <a:ea typeface="Roboto" pitchFamily="34" charset="-122"/>
                <a:cs typeface="Roboto" pitchFamily="34" charset="-120"/>
              </a:rPr>
              <a:t> : consiste à ne conserver que la racine des mots étudiés. L'idée étant de supprimer les suffixes, préfixes et autres des mots afin de ne conserver que leur origine. C'est un procédé plus simple que la lemmatisation et plus rapide à effectuer puisqu'on tronque les mots essentiellement contrairement à la lemmatisation qui nécessite d'utiliser un dictionnaire.</a:t>
            </a:r>
            <a:endParaRPr lang="en-US" sz="1750" dirty="0">
              <a:solidFill>
                <a:srgbClr val="3C3939"/>
              </a:solidFill>
              <a:latin typeface="Roboto" pitchFamily="34" charset="0"/>
              <a:ea typeface="Roboto" pitchFamily="34" charset="-122"/>
              <a:cs typeface="Roboto" pitchFamily="34" charset="-120"/>
            </a:endParaRPr>
          </a:p>
        </p:txBody>
      </p:sp>
      <p:pic>
        <p:nvPicPr>
          <p:cNvPr id="18" name="Image 17">
            <a:extLst>
              <a:ext uri="{FF2B5EF4-FFF2-40B4-BE49-F238E27FC236}">
                <a16:creationId xmlns:a16="http://schemas.microsoft.com/office/drawing/2014/main" id="{E2CA5446-CD4E-E20F-3991-A64D54FFAC45}"/>
              </a:ext>
            </a:extLst>
          </p:cNvPr>
          <p:cNvPicPr>
            <a:picLocks noChangeAspect="1"/>
          </p:cNvPicPr>
          <p:nvPr/>
        </p:nvPicPr>
        <p:blipFill>
          <a:blip r:embed="rId3"/>
          <a:stretch>
            <a:fillRect/>
          </a:stretch>
        </p:blipFill>
        <p:spPr>
          <a:xfrm>
            <a:off x="8805478" y="856795"/>
            <a:ext cx="5315692" cy="6516009"/>
          </a:xfrm>
          <a:prstGeom prst="rect">
            <a:avLst/>
          </a:prstGeom>
        </p:spPr>
      </p:pic>
    </p:spTree>
    <p:extLst>
      <p:ext uri="{BB962C8B-B14F-4D97-AF65-F5344CB8AC3E}">
        <p14:creationId xmlns:p14="http://schemas.microsoft.com/office/powerpoint/2010/main" val="22915979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176884"/>
            <a:ext cx="1364220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rPr>
              <a:t>Conclusion </a:t>
            </a:r>
            <a:r>
              <a:rPr lang="en-US" sz="4450" b="1" dirty="0" err="1">
                <a:solidFill>
                  <a:srgbClr val="1B1B27"/>
                </a:solidFill>
                <a:latin typeface="Raleway" pitchFamily="34" charset="0"/>
              </a:rPr>
              <a:t>faisabilité</a:t>
            </a:r>
            <a:r>
              <a:rPr lang="en-US" sz="4450" b="1" dirty="0">
                <a:solidFill>
                  <a:srgbClr val="1B1B27"/>
                </a:solidFill>
                <a:latin typeface="Raleway" pitchFamily="34" charset="0"/>
              </a:rPr>
              <a:t> via les données </a:t>
            </a:r>
            <a:r>
              <a:rPr lang="en-US" sz="4450" b="1" dirty="0" err="1">
                <a:solidFill>
                  <a:srgbClr val="1B1B27"/>
                </a:solidFill>
                <a:latin typeface="Raleway" pitchFamily="34" charset="0"/>
              </a:rPr>
              <a:t>visuelles</a:t>
            </a:r>
            <a:r>
              <a:rPr lang="en-US" sz="4450" b="1" dirty="0">
                <a:solidFill>
                  <a:srgbClr val="1B1B27"/>
                </a:solidFill>
                <a:latin typeface="Raleway" pitchFamily="34" charset="0"/>
              </a:rPr>
              <a:t> </a:t>
            </a:r>
            <a:endParaRPr lang="en-US" sz="4450" b="1" dirty="0"/>
          </a:p>
        </p:txBody>
      </p:sp>
      <p:sp>
        <p:nvSpPr>
          <p:cNvPr id="2" name="Text 5">
            <a:extLst>
              <a:ext uri="{FF2B5EF4-FFF2-40B4-BE49-F238E27FC236}">
                <a16:creationId xmlns:a16="http://schemas.microsoft.com/office/drawing/2014/main" id="{42BEBF2A-3F7D-DAA5-BF5F-58332463464A}"/>
              </a:ext>
            </a:extLst>
          </p:cNvPr>
          <p:cNvSpPr/>
          <p:nvPr/>
        </p:nvSpPr>
        <p:spPr>
          <a:xfrm>
            <a:off x="509230" y="885663"/>
            <a:ext cx="13597188" cy="1537280"/>
          </a:xfrm>
          <a:prstGeom prst="rect">
            <a:avLst/>
          </a:prstGeom>
          <a:noFill/>
          <a:ln/>
        </p:spPr>
        <p:txBody>
          <a:bodyPr wrap="square" lIns="0" tIns="0" rIns="0" bIns="0" rtlCol="0" anchor="t">
            <a:spAutoFit/>
          </a:bodyPr>
          <a:lstStyle/>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L’attribution des catégories des produits peut être automatisée à partir des données visuelles.</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L'analyse graphique montre visuellement qu'il est réalisable  de séparer automatiquement les produits selon leurs vraies catégorie.</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Les meilleurs résultats sur les scores ARI sont obtenus par le modèle INCEPTION V3.</a:t>
            </a:r>
          </a:p>
        </p:txBody>
      </p:sp>
      <p:pic>
        <p:nvPicPr>
          <p:cNvPr id="4" name="Image 3">
            <a:extLst>
              <a:ext uri="{FF2B5EF4-FFF2-40B4-BE49-F238E27FC236}">
                <a16:creationId xmlns:a16="http://schemas.microsoft.com/office/drawing/2014/main" id="{0333E124-03CE-5C02-CACC-285C07565606}"/>
              </a:ext>
            </a:extLst>
          </p:cNvPr>
          <p:cNvPicPr>
            <a:picLocks noChangeAspect="1"/>
          </p:cNvPicPr>
          <p:nvPr/>
        </p:nvPicPr>
        <p:blipFill>
          <a:blip r:embed="rId3"/>
          <a:stretch>
            <a:fillRect/>
          </a:stretch>
        </p:blipFill>
        <p:spPr>
          <a:xfrm>
            <a:off x="2619931" y="2602741"/>
            <a:ext cx="9420795" cy="5217047"/>
          </a:xfrm>
          <a:prstGeom prst="rect">
            <a:avLst/>
          </a:prstGeom>
        </p:spPr>
      </p:pic>
    </p:spTree>
    <p:extLst>
      <p:ext uri="{BB962C8B-B14F-4D97-AF65-F5344CB8AC3E}">
        <p14:creationId xmlns:p14="http://schemas.microsoft.com/office/powerpoint/2010/main" val="237467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3390965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Classification </a:t>
            </a:r>
            <a:r>
              <a:rPr lang="en-US" sz="4450" b="1" dirty="0" err="1">
                <a:solidFill>
                  <a:srgbClr val="1B1B27"/>
                </a:solidFill>
                <a:latin typeface="Raleway" pitchFamily="34" charset="0"/>
                <a:ea typeface="Raleway" pitchFamily="34" charset="-122"/>
                <a:cs typeface="Raleway" pitchFamily="34" charset="-120"/>
              </a:rPr>
              <a:t>supervisée</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400517"/>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Simulation sur modèles avancés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Après avoir démontré la faisabilité de regrouper automatiquement des produits de même catégorie, notre objectif est désormais de réaliser une classification supervisée à partir des images. </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décidera ici de mettre en œuvre des modèles à partir de modèles avancés pré-entraînés. Nous compléterons donc ces modèles pré-entraînés afin qu'ils répondent à notre problématique.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Nous testerons plusieurs modèles différents avant de sélectionner celui qui semblera le plus pertinent pour notre problématique.</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Evaluation</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Une fois les modèles entrainés, nous évaluerons les scores de ceux-ci.</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s'intéressera à 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et à 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est une métrique qui mesure la performance d'un modèle de classification. Elle représente la proportion de prédictions correctes faites par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 est une mesure qui permet d'évaluer la qualité des prédictions d'un modèle par rapport à la réalité. Elle mesure l'écart entre les prédictions du modèle et les valeurs réelles de la variable cible. Le but est de minimiser cette fonction de perte pour améliorer les performances du modèle.</a:t>
            </a:r>
          </a:p>
        </p:txBody>
      </p:sp>
    </p:spTree>
    <p:extLst>
      <p:ext uri="{BB962C8B-B14F-4D97-AF65-F5344CB8AC3E}">
        <p14:creationId xmlns:p14="http://schemas.microsoft.com/office/powerpoint/2010/main" val="1478651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Préparation</a:t>
            </a:r>
            <a:r>
              <a:rPr lang="en-US" sz="4450" b="1" dirty="0">
                <a:solidFill>
                  <a:srgbClr val="1B1B27"/>
                </a:solidFill>
                <a:latin typeface="Raleway" pitchFamily="34" charset="0"/>
                <a:ea typeface="Raleway" pitchFamily="34" charset="-122"/>
                <a:cs typeface="Raleway" pitchFamily="34" charset="-120"/>
              </a:rPr>
              <a:t> des </a:t>
            </a:r>
            <a:r>
              <a:rPr lang="en-US" sz="4450" b="1" dirty="0" err="1">
                <a:solidFill>
                  <a:srgbClr val="1B1B27"/>
                </a:solidFill>
                <a:latin typeface="Raleway" pitchFamily="34" charset="0"/>
                <a:ea typeface="Raleway" pitchFamily="34" charset="-122"/>
                <a:cs typeface="Raleway" pitchFamily="34" charset="-120"/>
              </a:rPr>
              <a:t>modèles</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0286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Séparation du jeu de données en jeu d’entraînement, jeu de validation et jeu de test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Train (60%) : Permet d'entraîner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Validation (20%) : Permet de trouver les bonnes valeurs des hyperparamètres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Test (20%) : Vérifie que le modèle est robuste avec de nouvelles données.</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8 modèles testés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VGG16</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VGG19</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Xception</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InceptionV3</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ResNet50</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MobileNetV2</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EfficientNet</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ConvNext</a:t>
            </a: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37449404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Modèle</a:t>
            </a:r>
            <a:r>
              <a:rPr lang="en-US" sz="4450" b="1" dirty="0">
                <a:solidFill>
                  <a:srgbClr val="1B1B27"/>
                </a:solidFill>
                <a:latin typeface="Raleway" pitchFamily="34" charset="0"/>
                <a:ea typeface="Raleway" pitchFamily="34" charset="-122"/>
                <a:cs typeface="Raleway" pitchFamily="34" charset="-120"/>
              </a:rPr>
              <a:t> </a:t>
            </a:r>
            <a:r>
              <a:rPr lang="en-US" sz="4450" b="1" dirty="0" err="1">
                <a:solidFill>
                  <a:srgbClr val="1B1B27"/>
                </a:solidFill>
                <a:latin typeface="Raleway" pitchFamily="34" charset="0"/>
                <a:ea typeface="Raleway" pitchFamily="34" charset="-122"/>
                <a:cs typeface="Raleway" pitchFamily="34" charset="-120"/>
              </a:rPr>
              <a:t>retenu</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2277868"/>
          </a:xfrm>
          <a:prstGeom prst="rect">
            <a:avLst/>
          </a:prstGeom>
          <a:noFill/>
          <a:ln/>
        </p:spPr>
        <p:txBody>
          <a:bodyPr wrap="square" lIns="0" tIns="0" rIns="0" bIns="0" rtlCol="0" anchor="t">
            <a:spAutoFit/>
          </a:bodyPr>
          <a:lstStyle/>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Le modèle </a:t>
            </a:r>
            <a:r>
              <a:rPr lang="fr-FR" sz="1750" dirty="0" err="1">
                <a:solidFill>
                  <a:srgbClr val="3C3939"/>
                </a:solidFill>
                <a:latin typeface="Roboto" pitchFamily="34" charset="0"/>
                <a:ea typeface="Roboto" pitchFamily="34" charset="-122"/>
                <a:cs typeface="Roboto" pitchFamily="34" charset="-120"/>
              </a:rPr>
              <a:t>ConvNeXtBase</a:t>
            </a:r>
            <a:r>
              <a:rPr lang="fr-FR" sz="1750" dirty="0">
                <a:solidFill>
                  <a:srgbClr val="3C3939"/>
                </a:solidFill>
                <a:latin typeface="Roboto" pitchFamily="34" charset="0"/>
                <a:ea typeface="Roboto" pitchFamily="34" charset="-122"/>
                <a:cs typeface="Roboto" pitchFamily="34" charset="-120"/>
              </a:rPr>
              <a:t> est le meilleur en précision</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On constate cependant que le modèle </a:t>
            </a:r>
            <a:r>
              <a:rPr lang="fr-FR" sz="1750" b="1" dirty="0">
                <a:solidFill>
                  <a:srgbClr val="FF0000"/>
                </a:solidFill>
                <a:latin typeface="Roboto" pitchFamily="34" charset="0"/>
                <a:ea typeface="Roboto" pitchFamily="34" charset="-122"/>
                <a:cs typeface="Roboto" pitchFamily="34" charset="-120"/>
              </a:rPr>
              <a:t>EfficientNetV2M</a:t>
            </a:r>
            <a:r>
              <a:rPr lang="fr-FR" sz="1750" dirty="0">
                <a:solidFill>
                  <a:srgbClr val="3C3939"/>
                </a:solidFill>
                <a:latin typeface="Roboto" pitchFamily="34" charset="0"/>
                <a:ea typeface="Roboto" pitchFamily="34" charset="-122"/>
                <a:cs typeface="Roboto" pitchFamily="34" charset="-120"/>
              </a:rPr>
              <a:t> est celui qui offre le meilleur compromis en termes de précision et rapidité.</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Nous sélectionnons donc ce modèle pour la suite.</a:t>
            </a:r>
          </a:p>
        </p:txBody>
      </p:sp>
      <p:pic>
        <p:nvPicPr>
          <p:cNvPr id="9" name="Image 8">
            <a:extLst>
              <a:ext uri="{FF2B5EF4-FFF2-40B4-BE49-F238E27FC236}">
                <a16:creationId xmlns:a16="http://schemas.microsoft.com/office/drawing/2014/main" id="{FD1441FC-41CC-3292-2B10-6226E6AC0276}"/>
              </a:ext>
            </a:extLst>
          </p:cNvPr>
          <p:cNvPicPr>
            <a:picLocks noChangeAspect="1"/>
          </p:cNvPicPr>
          <p:nvPr/>
        </p:nvPicPr>
        <p:blipFill>
          <a:blip r:embed="rId3"/>
          <a:stretch>
            <a:fillRect/>
          </a:stretch>
        </p:blipFill>
        <p:spPr>
          <a:xfrm>
            <a:off x="0" y="858857"/>
            <a:ext cx="14630400" cy="6511886"/>
          </a:xfrm>
          <a:prstGeom prst="rect">
            <a:avLst/>
          </a:prstGeom>
        </p:spPr>
      </p:pic>
      <p:pic>
        <p:nvPicPr>
          <p:cNvPr id="11" name="Image 10">
            <a:extLst>
              <a:ext uri="{FF2B5EF4-FFF2-40B4-BE49-F238E27FC236}">
                <a16:creationId xmlns:a16="http://schemas.microsoft.com/office/drawing/2014/main" id="{49277954-9475-9A2F-3BCC-57873068EE8C}"/>
              </a:ext>
            </a:extLst>
          </p:cNvPr>
          <p:cNvPicPr>
            <a:picLocks noChangeAspect="1"/>
          </p:cNvPicPr>
          <p:nvPr/>
        </p:nvPicPr>
        <p:blipFill>
          <a:blip r:embed="rId4"/>
          <a:stretch>
            <a:fillRect/>
          </a:stretch>
        </p:blipFill>
        <p:spPr>
          <a:xfrm>
            <a:off x="789664" y="1509349"/>
            <a:ext cx="13051071" cy="5210902"/>
          </a:xfrm>
          <a:prstGeom prst="rect">
            <a:avLst/>
          </a:prstGeom>
        </p:spPr>
      </p:pic>
      <p:pic>
        <p:nvPicPr>
          <p:cNvPr id="15" name="Image 14">
            <a:extLst>
              <a:ext uri="{FF2B5EF4-FFF2-40B4-BE49-F238E27FC236}">
                <a16:creationId xmlns:a16="http://schemas.microsoft.com/office/drawing/2014/main" id="{D00522D6-138D-72E1-4ABE-7C9D2F9E914D}"/>
              </a:ext>
            </a:extLst>
          </p:cNvPr>
          <p:cNvPicPr>
            <a:picLocks noChangeAspect="1"/>
          </p:cNvPicPr>
          <p:nvPr/>
        </p:nvPicPr>
        <p:blipFill>
          <a:blip r:embed="rId5"/>
          <a:stretch>
            <a:fillRect/>
          </a:stretch>
        </p:blipFill>
        <p:spPr>
          <a:xfrm>
            <a:off x="827769" y="1552217"/>
            <a:ext cx="12974861" cy="5125165"/>
          </a:xfrm>
          <a:prstGeom prst="rect">
            <a:avLst/>
          </a:prstGeom>
        </p:spPr>
      </p:pic>
      <p:pic>
        <p:nvPicPr>
          <p:cNvPr id="17" name="Image 16">
            <a:extLst>
              <a:ext uri="{FF2B5EF4-FFF2-40B4-BE49-F238E27FC236}">
                <a16:creationId xmlns:a16="http://schemas.microsoft.com/office/drawing/2014/main" id="{234CC070-C895-75A8-689D-AC9244A14297}"/>
              </a:ext>
            </a:extLst>
          </p:cNvPr>
          <p:cNvPicPr>
            <a:picLocks noChangeAspect="1"/>
          </p:cNvPicPr>
          <p:nvPr/>
        </p:nvPicPr>
        <p:blipFill>
          <a:blip r:embed="rId6"/>
          <a:stretch>
            <a:fillRect/>
          </a:stretch>
        </p:blipFill>
        <p:spPr>
          <a:xfrm>
            <a:off x="818243" y="1561743"/>
            <a:ext cx="12993913" cy="5106113"/>
          </a:xfrm>
          <a:prstGeom prst="rect">
            <a:avLst/>
          </a:prstGeom>
        </p:spPr>
      </p:pic>
      <p:pic>
        <p:nvPicPr>
          <p:cNvPr id="19" name="Image 18">
            <a:extLst>
              <a:ext uri="{FF2B5EF4-FFF2-40B4-BE49-F238E27FC236}">
                <a16:creationId xmlns:a16="http://schemas.microsoft.com/office/drawing/2014/main" id="{343D5B5F-06DD-3D14-064A-7576ED5EFF9F}"/>
              </a:ext>
            </a:extLst>
          </p:cNvPr>
          <p:cNvPicPr>
            <a:picLocks noChangeAspect="1"/>
          </p:cNvPicPr>
          <p:nvPr/>
        </p:nvPicPr>
        <p:blipFill>
          <a:blip r:embed="rId7"/>
          <a:stretch>
            <a:fillRect/>
          </a:stretch>
        </p:blipFill>
        <p:spPr>
          <a:xfrm>
            <a:off x="5414697" y="971111"/>
            <a:ext cx="3801005" cy="6287377"/>
          </a:xfrm>
          <a:prstGeom prst="rect">
            <a:avLst/>
          </a:prstGeom>
        </p:spPr>
      </p:pic>
      <p:pic>
        <p:nvPicPr>
          <p:cNvPr id="21" name="Image 20">
            <a:extLst>
              <a:ext uri="{FF2B5EF4-FFF2-40B4-BE49-F238E27FC236}">
                <a16:creationId xmlns:a16="http://schemas.microsoft.com/office/drawing/2014/main" id="{A45D2F9F-862D-8D5A-00D7-DFE915A286E2}"/>
              </a:ext>
            </a:extLst>
          </p:cNvPr>
          <p:cNvPicPr>
            <a:picLocks noChangeAspect="1"/>
          </p:cNvPicPr>
          <p:nvPr/>
        </p:nvPicPr>
        <p:blipFill>
          <a:blip r:embed="rId8"/>
          <a:stretch>
            <a:fillRect/>
          </a:stretch>
        </p:blipFill>
        <p:spPr>
          <a:xfrm>
            <a:off x="2875930" y="2233350"/>
            <a:ext cx="8878539" cy="3762900"/>
          </a:xfrm>
          <a:prstGeom prst="rect">
            <a:avLst/>
          </a:prstGeom>
        </p:spPr>
      </p:pic>
    </p:spTree>
    <p:extLst>
      <p:ext uri="{BB962C8B-B14F-4D97-AF65-F5344CB8AC3E}">
        <p14:creationId xmlns:p14="http://schemas.microsoft.com/office/powerpoint/2010/main" val="963561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972806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Construction du dashboard</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3748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3619168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rPr>
              <a:t>Test et </a:t>
            </a:r>
            <a:r>
              <a:rPr lang="en-US" dirty="0" err="1">
                <a:solidFill>
                  <a:srgbClr val="3C3939"/>
                </a:solidFill>
                <a:latin typeface="Roboto" pitchFamily="34" charset="0"/>
                <a:ea typeface="Roboto" pitchFamily="34" charset="-122"/>
              </a:rPr>
              <a:t>visualisation</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471494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Veille</a:t>
            </a:r>
            <a:r>
              <a:rPr lang="en-US" dirty="0">
                <a:solidFill>
                  <a:srgbClr val="3C3939"/>
                </a:solidFill>
                <a:latin typeface="Roboto" pitchFamily="34" charset="0"/>
                <a:ea typeface="Roboto" pitchFamily="34" charset="-122"/>
              </a:rPr>
              <a:t> technique</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74946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Construction du dashboard</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rPr>
              <a:t>Test et </a:t>
            </a:r>
            <a:r>
              <a:rPr lang="en-US" dirty="0" err="1">
                <a:solidFill>
                  <a:schemeClr val="bg1">
                    <a:lumMod val="75000"/>
                  </a:schemeClr>
                </a:solidFill>
                <a:latin typeface="Roboto" pitchFamily="34" charset="0"/>
                <a:ea typeface="Roboto" pitchFamily="34" charset="-122"/>
              </a:rPr>
              <a:t>visualisation</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Veille</a:t>
            </a:r>
            <a:r>
              <a:rPr lang="en-US" dirty="0">
                <a:solidFill>
                  <a:schemeClr val="bg1">
                    <a:lumMod val="75000"/>
                  </a:schemeClr>
                </a:solidFill>
                <a:latin typeface="Roboto" pitchFamily="34" charset="0"/>
                <a:ea typeface="Roboto" pitchFamily="34" charset="-122"/>
              </a:rPr>
              <a:t> technique</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777729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8197</TotalTime>
  <Words>1119</Words>
  <Application>Microsoft Office PowerPoint</Application>
  <PresentationFormat>Personnalisé</PresentationFormat>
  <Paragraphs>240</Paragraphs>
  <Slides>32</Slides>
  <Notes>32</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32</vt:i4>
      </vt:variant>
    </vt:vector>
  </HeadingPairs>
  <TitlesOfParts>
    <vt:vector size="40" baseType="lpstr">
      <vt:lpstr>Roboto</vt:lpstr>
      <vt:lpstr>Calibri</vt:lpstr>
      <vt:lpstr>Arial</vt:lpstr>
      <vt:lpstr>Wingdings</vt:lpstr>
      <vt:lpstr>Roboto Medium</vt:lpstr>
      <vt:lpstr>Roboto Bold</vt:lpstr>
      <vt:lpstr>Raleway</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Jean EMIDIO</cp:lastModifiedBy>
  <cp:revision>135</cp:revision>
  <dcterms:created xsi:type="dcterms:W3CDTF">2025-02-08T08:34:19Z</dcterms:created>
  <dcterms:modified xsi:type="dcterms:W3CDTF">2026-01-02T18:07:19Z</dcterms:modified>
</cp:coreProperties>
</file>